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566" r:id="rId4"/>
    <p:sldId id="667" r:id="rId5"/>
    <p:sldId id="666" r:id="rId6"/>
    <p:sldId id="659" r:id="rId7"/>
    <p:sldId id="660" r:id="rId8"/>
    <p:sldId id="391" r:id="rId9"/>
    <p:sldId id="669" r:id="rId10"/>
    <p:sldId id="668" r:id="rId11"/>
    <p:sldId id="670" r:id="rId12"/>
    <p:sldId id="671" r:id="rId13"/>
    <p:sldId id="661" r:id="rId14"/>
    <p:sldId id="672" r:id="rId15"/>
    <p:sldId id="673" r:id="rId16"/>
    <p:sldId id="674"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What Shall I Do to Inherit Eternal Life?</a:t>
            </a:r>
          </a:p>
          <a:p>
            <a:pPr algn="ctr"/>
            <a:r>
              <a:rPr lang="en-US" sz="4000" b="1" dirty="0">
                <a:latin typeface="Candara" panose="020E0502030303020204" pitchFamily="34" charset="0"/>
              </a:rPr>
              <a:t>Mark 10:13-16 (Part 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A truth about salvation </a:t>
            </a:r>
            <a:r>
              <a:rPr lang="en-US" sz="3800" b="1" cap="none" baseline="30000" dirty="0">
                <a:solidFill>
                  <a:srgbClr val="00B0F0"/>
                </a:solidFill>
                <a:latin typeface="+mn-lt"/>
              </a:rPr>
              <a:t>(10:14b-15)</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1200329"/>
          </a:xfrm>
          <a:prstGeom prst="rect">
            <a:avLst/>
          </a:prstGeom>
          <a:noFill/>
        </p:spPr>
        <p:txBody>
          <a:bodyPr wrap="square" rtlCol="0">
            <a:spAutoFit/>
          </a:bodyPr>
          <a:lstStyle/>
          <a:p>
            <a:pPr algn="just"/>
            <a:r>
              <a:rPr lang="en-US" sz="2400" i="1" dirty="0"/>
              <a:t>“…for the kingdom of God belongs to such as these. 15 Truly I say to you, whoever does not receive the kingdom of God like a child will not enter it at all.”</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2325964"/>
            <a:ext cx="11590636" cy="1077218"/>
          </a:xfrm>
          <a:prstGeom prst="rect">
            <a:avLst/>
          </a:prstGeom>
          <a:noFill/>
        </p:spPr>
        <p:txBody>
          <a:bodyPr wrap="square" rtlCol="0">
            <a:spAutoFit/>
          </a:bodyPr>
          <a:lstStyle/>
          <a:p>
            <a:pPr marL="514350" indent="-514350">
              <a:buAutoNum type="alphaUcPeriod"/>
            </a:pPr>
            <a:r>
              <a:rPr lang="en-US" sz="3200" dirty="0"/>
              <a:t>Salvation requires humility and trust (two things children generally illustrate)</a:t>
            </a:r>
          </a:p>
        </p:txBody>
      </p:sp>
    </p:spTree>
    <p:extLst>
      <p:ext uri="{BB962C8B-B14F-4D97-AF65-F5344CB8AC3E}">
        <p14:creationId xmlns:p14="http://schemas.microsoft.com/office/powerpoint/2010/main" val="374964688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Children are sinners (born that way)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632311"/>
          </a:xfrm>
          <a:prstGeom prst="rect">
            <a:avLst/>
          </a:prstGeom>
          <a:noFill/>
        </p:spPr>
        <p:txBody>
          <a:bodyPr wrap="square" rtlCol="0">
            <a:spAutoFit/>
          </a:bodyPr>
          <a:lstStyle/>
          <a:p>
            <a:pPr algn="just"/>
            <a:r>
              <a:rPr lang="en-US" sz="2400" i="1" dirty="0"/>
              <a:t>Psalm 51:5 - Behold, I was brought forth in iniquity, And in sin my mother conceived me. </a:t>
            </a:r>
            <a:endParaRPr lang="en-US" sz="2400" dirty="0"/>
          </a:p>
          <a:p>
            <a:pPr algn="just"/>
            <a:r>
              <a:rPr lang="en-US" sz="2400" i="1" dirty="0"/>
              <a:t> </a:t>
            </a:r>
            <a:endParaRPr lang="en-US" sz="2400" dirty="0"/>
          </a:p>
          <a:p>
            <a:pPr algn="just"/>
            <a:r>
              <a:rPr lang="en-US" sz="2400" i="1" dirty="0"/>
              <a:t>Psalm 58:3 - The wicked are estranged from the womb; These who speak lies go astray from birth. </a:t>
            </a:r>
            <a:endParaRPr lang="en-US" sz="2400" dirty="0"/>
          </a:p>
          <a:p>
            <a:pPr algn="just"/>
            <a:r>
              <a:rPr lang="en-US" sz="2400" i="1" dirty="0"/>
              <a:t> </a:t>
            </a:r>
            <a:endParaRPr lang="en-US" sz="2400" dirty="0"/>
          </a:p>
          <a:p>
            <a:pPr algn="just"/>
            <a:r>
              <a:rPr lang="en-US" sz="2400" i="1" dirty="0"/>
              <a:t>Job 15:14 - What is man, that he should be pure, Or he who is born of a woman, that he should be righteous? </a:t>
            </a:r>
            <a:endParaRPr lang="en-US" sz="2400" dirty="0"/>
          </a:p>
          <a:p>
            <a:pPr algn="just"/>
            <a:r>
              <a:rPr lang="en-US" sz="2400" i="1" dirty="0"/>
              <a:t> </a:t>
            </a:r>
            <a:endParaRPr lang="en-US" sz="2400" dirty="0"/>
          </a:p>
          <a:p>
            <a:pPr algn="just"/>
            <a:r>
              <a:rPr lang="en-US" sz="2400" i="1" dirty="0"/>
              <a:t>Proverb 22:15 - Foolishness is bound up in the heart of a child; The rod of discipline will remove it far from him. </a:t>
            </a:r>
            <a:endParaRPr lang="en-US" sz="2400" dirty="0"/>
          </a:p>
          <a:p>
            <a:pPr algn="just"/>
            <a:r>
              <a:rPr lang="en-US" sz="2400" i="1" dirty="0"/>
              <a:t> </a:t>
            </a:r>
            <a:endParaRPr lang="en-US" sz="2400" dirty="0"/>
          </a:p>
          <a:p>
            <a:pPr algn="just"/>
            <a:r>
              <a:rPr lang="en-US" sz="2400" i="1" dirty="0"/>
              <a:t>Isaiah 48:8 - You have not heard, you have not known. Even from long ago your ear has not been open, Because I knew that you would deal very treacherously; And you have been called a rebel from birth. </a:t>
            </a:r>
            <a:endParaRPr lang="en-US" sz="2400" dirty="0"/>
          </a:p>
        </p:txBody>
      </p:sp>
    </p:spTree>
    <p:extLst>
      <p:ext uri="{BB962C8B-B14F-4D97-AF65-F5344CB8AC3E}">
        <p14:creationId xmlns:p14="http://schemas.microsoft.com/office/powerpoint/2010/main" val="40865631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2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25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225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2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Children are sinners (born that way)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308324"/>
          </a:xfrm>
          <a:prstGeom prst="rect">
            <a:avLst/>
          </a:prstGeom>
          <a:noFill/>
        </p:spPr>
        <p:txBody>
          <a:bodyPr wrap="square" rtlCol="0">
            <a:spAutoFit/>
          </a:bodyPr>
          <a:lstStyle/>
          <a:p>
            <a:pPr algn="just"/>
            <a:r>
              <a:rPr lang="en-US" sz="3600" i="1" dirty="0"/>
              <a:t>Ephesians 2:3 - Among them we too all formerly lived in the lusts of our flesh, indulging the desires of the flesh and of the mind, and </a:t>
            </a:r>
            <a:r>
              <a:rPr lang="en-US" sz="3600" i="1" u="sng" dirty="0"/>
              <a:t>were by nature children of wrath</a:t>
            </a:r>
            <a:r>
              <a:rPr lang="en-US" sz="3600" i="1" dirty="0"/>
              <a:t>, even as the rest. </a:t>
            </a:r>
            <a:endParaRPr lang="en-US" sz="3600" dirty="0"/>
          </a:p>
        </p:txBody>
      </p:sp>
    </p:spTree>
    <p:extLst>
      <p:ext uri="{BB962C8B-B14F-4D97-AF65-F5344CB8AC3E}">
        <p14:creationId xmlns:p14="http://schemas.microsoft.com/office/powerpoint/2010/main" val="3212149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400657"/>
          </a:xfrm>
          <a:prstGeom prst="rect">
            <a:avLst/>
          </a:prstGeom>
          <a:noFill/>
        </p:spPr>
        <p:txBody>
          <a:bodyPr wrap="square" rtlCol="0">
            <a:spAutoFit/>
          </a:bodyPr>
          <a:lstStyle/>
          <a:p>
            <a:pPr algn="just"/>
            <a:r>
              <a:rPr lang="en-US" sz="3000" i="1" dirty="0"/>
              <a:t>“If sinners be damned, at least let them leap to Hell over our dead bodies. And if they perish, let them perish with our arms wrapped about their knees, imploring them to stay. If Hell must be filled, let it be filled in the teeth of our exertions, and let not one go unwarned and </a:t>
            </a:r>
            <a:r>
              <a:rPr lang="en-US" sz="3000" i="1" dirty="0" err="1"/>
              <a:t>unprayed</a:t>
            </a:r>
            <a:r>
              <a:rPr lang="en-US" sz="3000" i="1" dirty="0"/>
              <a:t> for.”</a:t>
            </a:r>
            <a:r>
              <a:rPr lang="en-US" sz="3000" dirty="0"/>
              <a:t> </a:t>
            </a:r>
          </a:p>
        </p:txBody>
      </p:sp>
      <p:sp>
        <p:nvSpPr>
          <p:cNvPr id="5" name="TextBox 4">
            <a:extLst>
              <a:ext uri="{FF2B5EF4-FFF2-40B4-BE49-F238E27FC236}">
                <a16:creationId xmlns:a16="http://schemas.microsoft.com/office/drawing/2014/main" id="{9FE5254D-5644-486D-97FC-EA440C28C727}"/>
              </a:ext>
            </a:extLst>
          </p:cNvPr>
          <p:cNvSpPr txBox="1"/>
          <p:nvPr/>
        </p:nvSpPr>
        <p:spPr>
          <a:xfrm>
            <a:off x="288192" y="3563172"/>
            <a:ext cx="11590636" cy="3046988"/>
          </a:xfrm>
          <a:prstGeom prst="rect">
            <a:avLst/>
          </a:prstGeom>
          <a:noFill/>
        </p:spPr>
        <p:txBody>
          <a:bodyPr wrap="square" rtlCol="0">
            <a:spAutoFit/>
          </a:bodyPr>
          <a:lstStyle/>
          <a:p>
            <a:pPr algn="just"/>
            <a:r>
              <a:rPr lang="en-US" sz="3200" i="1" dirty="0"/>
              <a:t>“If our children, who are sinners, be damned, at least let them leap to Hell over our dead bodies. And if our children perish, let them perish with our arms wrapped about their knees, imploring them to stay. If Hell must be filled, let it be filled in the teeth of our exertions, and let not one of our children go unwarned and </a:t>
            </a:r>
            <a:r>
              <a:rPr lang="en-US" sz="3200" i="1" dirty="0" err="1"/>
              <a:t>unprayed</a:t>
            </a:r>
            <a:r>
              <a:rPr lang="en-US" sz="3200" i="1" dirty="0"/>
              <a:t> for.”</a:t>
            </a:r>
            <a:endParaRPr lang="en-US" sz="3200" dirty="0"/>
          </a:p>
        </p:txBody>
      </p:sp>
    </p:spTree>
    <p:extLst>
      <p:ext uri="{BB962C8B-B14F-4D97-AF65-F5344CB8AC3E}">
        <p14:creationId xmlns:p14="http://schemas.microsoft.com/office/powerpoint/2010/main" val="16629871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Questions to Ask about salvation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862322"/>
          </a:xfrm>
          <a:prstGeom prst="rect">
            <a:avLst/>
          </a:prstGeom>
          <a:noFill/>
        </p:spPr>
        <p:txBody>
          <a:bodyPr wrap="square" rtlCol="0">
            <a:spAutoFit/>
          </a:bodyPr>
          <a:lstStyle/>
          <a:p>
            <a:pPr marL="571500" lvl="0" indent="-571500">
              <a:buFont typeface="Wingdings" panose="05000000000000000000" pitchFamily="2" charset="2"/>
              <a:buChar char="§"/>
            </a:pPr>
            <a:r>
              <a:rPr lang="en-US" sz="3600" dirty="0"/>
              <a:t>What does it mean to be saved? </a:t>
            </a:r>
          </a:p>
          <a:p>
            <a:pPr marL="571500" lvl="0" indent="-571500">
              <a:buFont typeface="Wingdings" panose="05000000000000000000" pitchFamily="2" charset="2"/>
              <a:buChar char="§"/>
            </a:pPr>
            <a:r>
              <a:rPr lang="en-US" sz="3600" dirty="0"/>
              <a:t>Why do you feel that you need to be saved? </a:t>
            </a:r>
          </a:p>
          <a:p>
            <a:pPr marL="571500" lvl="0" indent="-571500">
              <a:buFont typeface="Wingdings" panose="05000000000000000000" pitchFamily="2" charset="2"/>
              <a:buChar char="§"/>
            </a:pPr>
            <a:r>
              <a:rPr lang="en-US" sz="3600" dirty="0"/>
              <a:t>Can you share with me how a person is saved? </a:t>
            </a:r>
          </a:p>
          <a:p>
            <a:pPr marL="571500" lvl="0" indent="-571500">
              <a:buFont typeface="Wingdings" panose="05000000000000000000" pitchFamily="2" charset="2"/>
              <a:buChar char="§"/>
            </a:pPr>
            <a:r>
              <a:rPr lang="en-US" sz="3600" dirty="0"/>
              <a:t>Can you share with me what sin is?</a:t>
            </a:r>
          </a:p>
          <a:p>
            <a:pPr marL="571500" lvl="0" indent="-571500">
              <a:buFont typeface="Wingdings" panose="05000000000000000000" pitchFamily="2" charset="2"/>
              <a:buChar char="§"/>
            </a:pPr>
            <a:r>
              <a:rPr lang="en-US" sz="3600" dirty="0"/>
              <a:t>Can you share with me who Jesus is? </a:t>
            </a:r>
          </a:p>
        </p:txBody>
      </p:sp>
    </p:spTree>
    <p:extLst>
      <p:ext uri="{BB962C8B-B14F-4D97-AF65-F5344CB8AC3E}">
        <p14:creationId xmlns:p14="http://schemas.microsoft.com/office/powerpoint/2010/main" val="19751957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par>
                          <p:cTn id="12" fill="hold">
                            <p:stCondLst>
                              <p:cond delay="5750"/>
                            </p:stCondLst>
                            <p:childTnLst>
                              <p:par>
                                <p:cTn id="13" presetID="10" presetClass="entr" presetSubtype="0" fill="hold"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250"/>
                                        <p:tgtEl>
                                          <p:spTgt spid="2">
                                            <p:txEl>
                                              <p:pRg st="2" end="2"/>
                                            </p:txEl>
                                          </p:spTgt>
                                        </p:tgtEl>
                                      </p:cBhvr>
                                    </p:animEffect>
                                  </p:childTnLst>
                                </p:cTn>
                              </p:par>
                            </p:childTnLst>
                          </p:cTn>
                        </p:par>
                        <p:par>
                          <p:cTn id="16" fill="hold">
                            <p:stCondLst>
                              <p:cond delay="9250"/>
                            </p:stCondLst>
                            <p:childTnLst>
                              <p:par>
                                <p:cTn id="17" presetID="10" presetClass="entr" presetSubtype="0" fill="hold" nodeType="afterEffect">
                                  <p:stCondLst>
                                    <p:cond delay="1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250"/>
                                        <p:tgtEl>
                                          <p:spTgt spid="2">
                                            <p:txEl>
                                              <p:pRg st="3" end="3"/>
                                            </p:txEl>
                                          </p:spTgt>
                                        </p:tgtEl>
                                      </p:cBhvr>
                                    </p:animEffect>
                                  </p:childTnLst>
                                </p:cTn>
                              </p:par>
                            </p:childTnLst>
                          </p:cTn>
                        </p:par>
                        <p:par>
                          <p:cTn id="20" fill="hold">
                            <p:stCondLst>
                              <p:cond delay="12750"/>
                            </p:stCondLst>
                            <p:childTnLst>
                              <p:par>
                                <p:cTn id="21" presetID="10" presetClass="entr" presetSubtype="0" fill="hold" nodeType="afterEffect">
                                  <p:stCondLst>
                                    <p:cond delay="12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A truth about the Savior </a:t>
            </a:r>
            <a:r>
              <a:rPr lang="en-US" sz="3800" b="1" cap="none" baseline="30000" dirty="0">
                <a:solidFill>
                  <a:srgbClr val="00B0F0"/>
                </a:solidFill>
                <a:latin typeface="+mn-lt"/>
              </a:rPr>
              <a:t>(10:13-16)</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830997"/>
          </a:xfrm>
          <a:prstGeom prst="rect">
            <a:avLst/>
          </a:prstGeom>
          <a:noFill/>
        </p:spPr>
        <p:txBody>
          <a:bodyPr wrap="square" rtlCol="0">
            <a:spAutoFit/>
          </a:bodyPr>
          <a:lstStyle/>
          <a:p>
            <a:pPr algn="just"/>
            <a:r>
              <a:rPr lang="en-US" sz="2400" i="1" dirty="0"/>
              <a:t>And He took them in His arms and began blessing them, laying His hands on them.</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906242"/>
            <a:ext cx="11590636" cy="1077218"/>
          </a:xfrm>
          <a:prstGeom prst="rect">
            <a:avLst/>
          </a:prstGeom>
          <a:noFill/>
        </p:spPr>
        <p:txBody>
          <a:bodyPr wrap="square" rtlCol="0">
            <a:spAutoFit/>
          </a:bodyPr>
          <a:lstStyle/>
          <a:p>
            <a:pPr marL="514350" indent="-514350">
              <a:buAutoNum type="alphaUcPeriod"/>
            </a:pPr>
            <a:r>
              <a:rPr lang="en-US" sz="3200" dirty="0"/>
              <a:t>We see the Savior’s passion </a:t>
            </a:r>
            <a:r>
              <a:rPr lang="en-US" sz="2800" i="1" dirty="0"/>
              <a:t>(Jesus loves the little children!)</a:t>
            </a:r>
          </a:p>
          <a:p>
            <a:pPr marL="514350" indent="-514350">
              <a:buAutoNum type="alphaUcPeriod"/>
            </a:pPr>
            <a:r>
              <a:rPr lang="en-US" sz="3200" dirty="0"/>
              <a:t>We see the Savior’s practice</a:t>
            </a:r>
          </a:p>
        </p:txBody>
      </p:sp>
    </p:spTree>
    <p:extLst>
      <p:ext uri="{BB962C8B-B14F-4D97-AF65-F5344CB8AC3E}">
        <p14:creationId xmlns:p14="http://schemas.microsoft.com/office/powerpoint/2010/main" val="4701085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What Shall I Do to Inherit Eternal Life?</a:t>
            </a:r>
          </a:p>
          <a:p>
            <a:pPr algn="ctr"/>
            <a:r>
              <a:rPr lang="en-US" sz="4000" b="1" dirty="0">
                <a:latin typeface="Candara" panose="020E0502030303020204" pitchFamily="34" charset="0"/>
              </a:rPr>
              <a:t>Mark 10:13-16 (Part 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53895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10:13-16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632311"/>
          </a:xfrm>
          <a:prstGeom prst="rect">
            <a:avLst/>
          </a:prstGeom>
          <a:noFill/>
        </p:spPr>
        <p:txBody>
          <a:bodyPr wrap="square" rtlCol="0">
            <a:spAutoFit/>
          </a:bodyPr>
          <a:lstStyle/>
          <a:p>
            <a:pPr algn="just"/>
            <a:r>
              <a:rPr lang="en-US" sz="3600" i="1" dirty="0"/>
              <a:t>13 And they were bringing children to Him so that He might touch them; but the disciples rebuked them. 14 But when Jesus saw this, He was indignant and said to them, "Permit the children to come to Me; do not hinder them; for the kingdom of God belongs to such as these. 15 "Truly I say to you, whoever does not receive the kingdom of God like a child will not enter it at all." 16 And He took them in His arms and began blessing them, laying His hands on them. </a:t>
            </a:r>
            <a:endParaRPr lang="en-US" sz="36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554545"/>
          </a:xfrm>
          <a:prstGeom prst="rect">
            <a:avLst/>
          </a:prstGeom>
          <a:noFill/>
        </p:spPr>
        <p:txBody>
          <a:bodyPr wrap="square" rtlCol="0">
            <a:spAutoFit/>
          </a:bodyPr>
          <a:lstStyle/>
          <a:p>
            <a:pPr algn="ctr"/>
            <a:r>
              <a:rPr lang="en-US" sz="4000" i="1" dirty="0"/>
              <a:t>Permit the children to come to Me; do not hinder them; for the kingdom of God belongs to such as these.</a:t>
            </a:r>
          </a:p>
          <a:p>
            <a:pPr algn="ctr"/>
            <a:r>
              <a:rPr lang="en-US" sz="4000" i="1" dirty="0"/>
              <a:t>(Mark 10:14)</a:t>
            </a:r>
            <a:endParaRPr lang="en-US" sz="40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Lesson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785652"/>
          </a:xfrm>
          <a:prstGeom prst="rect">
            <a:avLst/>
          </a:prstGeom>
          <a:noFill/>
        </p:spPr>
        <p:txBody>
          <a:bodyPr wrap="square" rtlCol="0">
            <a:spAutoFit/>
          </a:bodyPr>
          <a:lstStyle/>
          <a:p>
            <a:pPr algn="ctr"/>
            <a:r>
              <a:rPr lang="en-US" sz="4000" b="1" i="1" dirty="0"/>
              <a:t>Synoptic Gospels</a:t>
            </a:r>
          </a:p>
          <a:p>
            <a:pPr algn="ctr"/>
            <a:r>
              <a:rPr lang="en-US" sz="2800" i="1" dirty="0"/>
              <a:t>“syn” – together</a:t>
            </a:r>
          </a:p>
          <a:p>
            <a:pPr algn="ctr"/>
            <a:r>
              <a:rPr lang="en-US" sz="2800" i="1" dirty="0"/>
              <a:t>“optic” – seeing</a:t>
            </a:r>
          </a:p>
          <a:p>
            <a:pPr algn="ctr"/>
            <a:r>
              <a:rPr lang="en-US" sz="3600" dirty="0"/>
              <a:t>the Gospels of Matthew, Mark, and Luke (the Synoptic Gospels), describing the events of Jesus from a similar point of view in contrast with that of the Gospel of John</a:t>
            </a:r>
          </a:p>
        </p:txBody>
      </p:sp>
    </p:spTree>
    <p:extLst>
      <p:ext uri="{BB962C8B-B14F-4D97-AF65-F5344CB8AC3E}">
        <p14:creationId xmlns:p14="http://schemas.microsoft.com/office/powerpoint/2010/main" val="32256899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Mark’s purpose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431435"/>
          </a:xfrm>
          <a:prstGeom prst="rect">
            <a:avLst/>
          </a:prstGeom>
          <a:noFill/>
        </p:spPr>
        <p:txBody>
          <a:bodyPr wrap="square" rtlCol="0">
            <a:spAutoFit/>
          </a:bodyPr>
          <a:lstStyle/>
          <a:p>
            <a:pPr algn="ctr"/>
            <a:r>
              <a:rPr lang="en-US" sz="3200" i="1" dirty="0"/>
              <a:t>To prove his opening thesis statement:</a:t>
            </a:r>
          </a:p>
          <a:p>
            <a:pPr algn="ctr"/>
            <a:r>
              <a:rPr lang="en-US" sz="4000" i="1" dirty="0"/>
              <a:t>“The beginning of the gospel of Jesus Christ, the Son of God.”</a:t>
            </a:r>
          </a:p>
          <a:p>
            <a:pPr algn="ctr"/>
            <a:r>
              <a:rPr lang="en-US" sz="4000" i="1" dirty="0"/>
              <a:t>(Mark 1:1) </a:t>
            </a:r>
            <a:endParaRPr lang="en-US" sz="4000" dirty="0"/>
          </a:p>
        </p:txBody>
      </p:sp>
    </p:spTree>
    <p:extLst>
      <p:ext uri="{BB962C8B-B14F-4D97-AF65-F5344CB8AC3E}">
        <p14:creationId xmlns:p14="http://schemas.microsoft.com/office/powerpoint/2010/main" val="17610157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Tradition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031873"/>
          </a:xfrm>
          <a:prstGeom prst="rect">
            <a:avLst/>
          </a:prstGeom>
          <a:noFill/>
        </p:spPr>
        <p:txBody>
          <a:bodyPr wrap="square" rtlCol="0">
            <a:spAutoFit/>
          </a:bodyPr>
          <a:lstStyle/>
          <a:p>
            <a:pPr algn="just"/>
            <a:r>
              <a:rPr lang="en-US" sz="3200" dirty="0"/>
              <a:t>According to Jewish tradition, parents would bring their children to the synagogue where each of the elders would take the child in his hands and pray for the life of the child. </a:t>
            </a:r>
          </a:p>
          <a:p>
            <a:pPr algn="just"/>
            <a:endParaRPr lang="en-US" sz="3200" dirty="0"/>
          </a:p>
          <a:p>
            <a:pPr algn="just"/>
            <a:r>
              <a:rPr lang="en-US" sz="3200" dirty="0"/>
              <a:t>Tradition also held that if a distinguished Rabbi was nearby, the parents would bring their children to him for his blessing as well. </a:t>
            </a:r>
          </a:p>
        </p:txBody>
      </p:sp>
    </p:spTree>
    <p:extLst>
      <p:ext uri="{BB962C8B-B14F-4D97-AF65-F5344CB8AC3E}">
        <p14:creationId xmlns:p14="http://schemas.microsoft.com/office/powerpoint/2010/main" val="5942797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75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127:3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446550"/>
          </a:xfrm>
          <a:prstGeom prst="rect">
            <a:avLst/>
          </a:prstGeom>
          <a:noFill/>
        </p:spPr>
        <p:txBody>
          <a:bodyPr wrap="square" rtlCol="0">
            <a:spAutoFit/>
          </a:bodyPr>
          <a:lstStyle/>
          <a:p>
            <a:pPr algn="ctr"/>
            <a:r>
              <a:rPr lang="en-US" sz="4400" i="1" dirty="0"/>
              <a:t>“Behold, children are a gift of the Lord, The fruit of the womb is a reward.”</a:t>
            </a:r>
            <a:r>
              <a:rPr lang="en-US" sz="4400" dirty="0"/>
              <a:t> </a:t>
            </a:r>
          </a:p>
        </p:txBody>
      </p:sp>
    </p:spTree>
    <p:extLst>
      <p:ext uri="{BB962C8B-B14F-4D97-AF65-F5344CB8AC3E}">
        <p14:creationId xmlns:p14="http://schemas.microsoft.com/office/powerpoint/2010/main" val="17679665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A truth about service </a:t>
            </a:r>
            <a:r>
              <a:rPr lang="en-US" sz="3800" b="1" cap="none" baseline="30000" dirty="0">
                <a:solidFill>
                  <a:srgbClr val="00B0F0"/>
                </a:solidFill>
                <a:latin typeface="+mn-lt"/>
              </a:rPr>
              <a:t>(10:14a)</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830997"/>
          </a:xfrm>
          <a:prstGeom prst="rect">
            <a:avLst/>
          </a:prstGeom>
          <a:noFill/>
        </p:spPr>
        <p:txBody>
          <a:bodyPr wrap="square" rtlCol="0">
            <a:spAutoFit/>
          </a:bodyPr>
          <a:lstStyle/>
          <a:p>
            <a:pPr algn="just"/>
            <a:r>
              <a:rPr lang="en-US" sz="2400" i="1" dirty="0"/>
              <a:t>But when Jesus saw this, He was indignant and said to them, "Permit the children to come to Me; do not hinder them…</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1077218"/>
          </a:xfrm>
          <a:prstGeom prst="rect">
            <a:avLst/>
          </a:prstGeom>
          <a:noFill/>
        </p:spPr>
        <p:txBody>
          <a:bodyPr wrap="square" rtlCol="0">
            <a:spAutoFit/>
          </a:bodyPr>
          <a:lstStyle/>
          <a:p>
            <a:pPr marL="514350" indent="-514350">
              <a:buAutoNum type="alphaUcPeriod"/>
            </a:pPr>
            <a:r>
              <a:rPr lang="en-US" sz="3200" dirty="0"/>
              <a:t>We are responsible to </a:t>
            </a:r>
            <a:r>
              <a:rPr lang="en-US" sz="3200" u="sng" dirty="0"/>
              <a:t>evangelize</a:t>
            </a:r>
            <a:r>
              <a:rPr lang="en-US" sz="3200" dirty="0"/>
              <a:t> our children (expose them to Jesus)</a:t>
            </a:r>
          </a:p>
        </p:txBody>
      </p:sp>
      <p:sp>
        <p:nvSpPr>
          <p:cNvPr id="2" name="TextBox 1">
            <a:extLst>
              <a:ext uri="{FF2B5EF4-FFF2-40B4-BE49-F238E27FC236}">
                <a16:creationId xmlns:a16="http://schemas.microsoft.com/office/drawing/2014/main" id="{BA6B74CA-98B3-4E15-88D0-5DE84D88982D}"/>
              </a:ext>
            </a:extLst>
          </p:cNvPr>
          <p:cNvSpPr txBox="1"/>
          <p:nvPr/>
        </p:nvSpPr>
        <p:spPr>
          <a:xfrm>
            <a:off x="794478" y="2799418"/>
            <a:ext cx="11119803" cy="1384995"/>
          </a:xfrm>
          <a:prstGeom prst="rect">
            <a:avLst/>
          </a:prstGeom>
          <a:noFill/>
        </p:spPr>
        <p:txBody>
          <a:bodyPr wrap="square" rtlCol="0">
            <a:spAutoFit/>
          </a:bodyPr>
          <a:lstStyle/>
          <a:p>
            <a:pPr algn="just"/>
            <a:r>
              <a:rPr lang="en-US" sz="2800" i="1" dirty="0"/>
              <a:t>“Fathers, do not provoke your children to anger, but bring them up in the discipline and instruction of the Lord.” (Ephesians 6:4)</a:t>
            </a:r>
            <a:endParaRPr lang="en-US" sz="2800" dirty="0"/>
          </a:p>
        </p:txBody>
      </p:sp>
      <p:sp>
        <p:nvSpPr>
          <p:cNvPr id="6" name="TextBox 5">
            <a:extLst>
              <a:ext uri="{FF2B5EF4-FFF2-40B4-BE49-F238E27FC236}">
                <a16:creationId xmlns:a16="http://schemas.microsoft.com/office/drawing/2014/main" id="{F5D4ACC8-17E6-439C-A726-E51B59C79C37}"/>
              </a:ext>
            </a:extLst>
          </p:cNvPr>
          <p:cNvSpPr txBox="1"/>
          <p:nvPr/>
        </p:nvSpPr>
        <p:spPr>
          <a:xfrm>
            <a:off x="6537407" y="3924547"/>
            <a:ext cx="5893634" cy="3046988"/>
          </a:xfrm>
          <a:prstGeom prst="rect">
            <a:avLst/>
          </a:prstGeom>
          <a:noFill/>
        </p:spPr>
        <p:txBody>
          <a:bodyPr wrap="square" rtlCol="0">
            <a:spAutoFit/>
          </a:bodyPr>
          <a:lstStyle/>
          <a:p>
            <a:pPr algn="just"/>
            <a:r>
              <a:rPr lang="en-US" sz="2400" i="1" dirty="0"/>
              <a:t>Coming to Christ:</a:t>
            </a:r>
          </a:p>
          <a:p>
            <a:pPr marL="342900" indent="-342900" algn="just">
              <a:buFont typeface="Wingdings" panose="05000000000000000000" pitchFamily="2" charset="2"/>
              <a:buChar char="Ø"/>
            </a:pPr>
            <a:r>
              <a:rPr lang="en-US" sz="2400" i="1" dirty="0"/>
              <a:t>19 of 20 before age 25</a:t>
            </a:r>
          </a:p>
          <a:p>
            <a:pPr marL="342900" indent="-342900" algn="just">
              <a:buFont typeface="Wingdings" panose="05000000000000000000" pitchFamily="2" charset="2"/>
              <a:buChar char="Ø"/>
            </a:pPr>
            <a:r>
              <a:rPr lang="en-US" sz="2400" i="1" dirty="0"/>
              <a:t>1 of 10,000 between ages 25-34</a:t>
            </a:r>
          </a:p>
          <a:p>
            <a:pPr marL="342900" indent="-342900" algn="just">
              <a:buFont typeface="Wingdings" panose="05000000000000000000" pitchFamily="2" charset="2"/>
              <a:buChar char="Ø"/>
            </a:pPr>
            <a:r>
              <a:rPr lang="en-US" sz="2400" i="1" dirty="0"/>
              <a:t>1 of 50,000 between ages 35-44</a:t>
            </a:r>
          </a:p>
          <a:p>
            <a:pPr marL="342900" indent="-342900" algn="just">
              <a:buFont typeface="Wingdings" panose="05000000000000000000" pitchFamily="2" charset="2"/>
              <a:buChar char="Ø"/>
            </a:pPr>
            <a:r>
              <a:rPr lang="en-US" sz="2400" i="1" dirty="0"/>
              <a:t>1 of 200,000 between ages 45-54</a:t>
            </a:r>
          </a:p>
          <a:p>
            <a:pPr marL="342900" indent="-342900" algn="just">
              <a:buFont typeface="Wingdings" panose="05000000000000000000" pitchFamily="2" charset="2"/>
              <a:buChar char="Ø"/>
            </a:pPr>
            <a:r>
              <a:rPr lang="en-US" sz="2400" i="1" dirty="0"/>
              <a:t>1 of 300,000 between ages 55-44</a:t>
            </a:r>
          </a:p>
          <a:p>
            <a:pPr marL="342900" indent="-342900" algn="just">
              <a:buFont typeface="Wingdings" panose="05000000000000000000" pitchFamily="2" charset="2"/>
              <a:buChar char="Ø"/>
            </a:pPr>
            <a:r>
              <a:rPr lang="en-US" sz="2400" i="1" dirty="0"/>
              <a:t>1 of 700,000 after age 75</a:t>
            </a:r>
          </a:p>
          <a:p>
            <a:pPr algn="just"/>
            <a:endParaRPr lang="en-US" sz="24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250"/>
                                        <p:tgtEl>
                                          <p:spTgt spid="6">
                                            <p:txEl>
                                              <p:pRg st="0" end="0"/>
                                            </p:txEl>
                                          </p:spTgt>
                                        </p:tgtEl>
                                      </p:cBhvr>
                                    </p:animEffect>
                                  </p:childTnLst>
                                </p:cTn>
                              </p:par>
                            </p:childTnLst>
                          </p:cTn>
                        </p:par>
                        <p:par>
                          <p:cTn id="18" fill="hold">
                            <p:stCondLst>
                              <p:cond delay="2250"/>
                            </p:stCondLst>
                            <p:childTnLst>
                              <p:par>
                                <p:cTn id="19" presetID="10"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750"/>
                                        <p:tgtEl>
                                          <p:spTgt spid="6">
                                            <p:txEl>
                                              <p:pRg st="1" end="1"/>
                                            </p:txEl>
                                          </p:spTgt>
                                        </p:tgtEl>
                                      </p:cBhvr>
                                    </p:animEffect>
                                  </p:childTnLst>
                                </p:cTn>
                              </p:par>
                            </p:childTnLst>
                          </p:cTn>
                        </p:par>
                        <p:par>
                          <p:cTn id="22" fill="hold">
                            <p:stCondLst>
                              <p:cond delay="4000"/>
                            </p:stCondLst>
                            <p:childTnLst>
                              <p:par>
                                <p:cTn id="23" presetID="10" presetClass="entr" presetSubtype="0" fill="hold" nodeType="afterEffect">
                                  <p:stCondLst>
                                    <p:cond delay="5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750"/>
                                        <p:tgtEl>
                                          <p:spTgt spid="6">
                                            <p:txEl>
                                              <p:pRg st="2" end="2"/>
                                            </p:txEl>
                                          </p:spTgt>
                                        </p:tgtEl>
                                      </p:cBhvr>
                                    </p:animEffect>
                                  </p:childTnLst>
                                </p:cTn>
                              </p:par>
                            </p:childTnLst>
                          </p:cTn>
                        </p:par>
                        <p:par>
                          <p:cTn id="26" fill="hold">
                            <p:stCondLst>
                              <p:cond delay="6250"/>
                            </p:stCondLst>
                            <p:childTnLst>
                              <p:par>
                                <p:cTn id="27" presetID="10" presetClass="entr" presetSubtype="0" fill="hold" nodeType="afterEffect">
                                  <p:stCondLst>
                                    <p:cond delay="50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750"/>
                                        <p:tgtEl>
                                          <p:spTgt spid="6">
                                            <p:txEl>
                                              <p:pRg st="3" end="3"/>
                                            </p:txEl>
                                          </p:spTgt>
                                        </p:tgtEl>
                                      </p:cBhvr>
                                    </p:animEffect>
                                  </p:childTnLst>
                                </p:cTn>
                              </p:par>
                            </p:childTnLst>
                          </p:cTn>
                        </p:par>
                        <p:par>
                          <p:cTn id="30" fill="hold">
                            <p:stCondLst>
                              <p:cond delay="8500"/>
                            </p:stCondLst>
                            <p:childTnLst>
                              <p:par>
                                <p:cTn id="31" presetID="10" presetClass="entr" presetSubtype="0" fill="hold" nodeType="afterEffect">
                                  <p:stCondLst>
                                    <p:cond delay="50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750"/>
                                        <p:tgtEl>
                                          <p:spTgt spid="6">
                                            <p:txEl>
                                              <p:pRg st="4" end="4"/>
                                            </p:txEl>
                                          </p:spTgt>
                                        </p:tgtEl>
                                      </p:cBhvr>
                                    </p:animEffect>
                                  </p:childTnLst>
                                </p:cTn>
                              </p:par>
                            </p:childTnLst>
                          </p:cTn>
                        </p:par>
                        <p:par>
                          <p:cTn id="34" fill="hold">
                            <p:stCondLst>
                              <p:cond delay="10750"/>
                            </p:stCondLst>
                            <p:childTnLst>
                              <p:par>
                                <p:cTn id="35" presetID="10" presetClass="entr" presetSubtype="0" fill="hold"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750"/>
                                        <p:tgtEl>
                                          <p:spTgt spid="6">
                                            <p:txEl>
                                              <p:pRg st="5" end="5"/>
                                            </p:txEl>
                                          </p:spTgt>
                                        </p:tgtEl>
                                      </p:cBhvr>
                                    </p:animEffect>
                                  </p:childTnLst>
                                </p:cTn>
                              </p:par>
                            </p:childTnLst>
                          </p:cTn>
                        </p:par>
                        <p:par>
                          <p:cTn id="38" fill="hold">
                            <p:stCondLst>
                              <p:cond delay="13000"/>
                            </p:stCondLst>
                            <p:childTnLst>
                              <p:par>
                                <p:cTn id="39" presetID="10" presetClass="entr" presetSubtype="0" fill="hold" nodeType="afterEffect">
                                  <p:stCondLst>
                                    <p:cond delay="50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A truth about service </a:t>
            </a:r>
            <a:r>
              <a:rPr lang="en-US" sz="3800" b="1" cap="none" baseline="30000" dirty="0">
                <a:solidFill>
                  <a:srgbClr val="00B0F0"/>
                </a:solidFill>
                <a:latin typeface="+mn-lt"/>
              </a:rPr>
              <a:t>(10:14a)</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830997"/>
          </a:xfrm>
          <a:prstGeom prst="rect">
            <a:avLst/>
          </a:prstGeom>
          <a:noFill/>
        </p:spPr>
        <p:txBody>
          <a:bodyPr wrap="square" rtlCol="0">
            <a:spAutoFit/>
          </a:bodyPr>
          <a:lstStyle/>
          <a:p>
            <a:pPr algn="just"/>
            <a:r>
              <a:rPr lang="en-US" sz="2400" i="1" dirty="0"/>
              <a:t>But when Jesus saw this, He was indignant and said to them, "Permit the children to come to Me; do not hinder them…</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3046988"/>
          </a:xfrm>
          <a:prstGeom prst="rect">
            <a:avLst/>
          </a:prstGeom>
          <a:noFill/>
        </p:spPr>
        <p:txBody>
          <a:bodyPr wrap="square" rtlCol="0">
            <a:spAutoFit/>
          </a:bodyPr>
          <a:lstStyle/>
          <a:p>
            <a:pPr marL="514350" indent="-514350" algn="just">
              <a:buAutoNum type="alphaUcPeriod"/>
            </a:pPr>
            <a:r>
              <a:rPr lang="en-US" sz="3200" dirty="0"/>
              <a:t>We are responsible to </a:t>
            </a:r>
            <a:r>
              <a:rPr lang="en-US" sz="3200" u="sng" dirty="0"/>
              <a:t>evangelize</a:t>
            </a:r>
            <a:r>
              <a:rPr lang="en-US" sz="3200" dirty="0"/>
              <a:t> our children (expose them to Jesus as Savior)</a:t>
            </a:r>
          </a:p>
          <a:p>
            <a:pPr marL="514350" indent="-514350" algn="just">
              <a:buAutoNum type="alphaUcPeriod"/>
            </a:pPr>
            <a:r>
              <a:rPr lang="en-US" sz="3200" dirty="0"/>
              <a:t>We are responsible to </a:t>
            </a:r>
            <a:r>
              <a:rPr lang="en-US" sz="3200" u="sng" dirty="0"/>
              <a:t>educate</a:t>
            </a:r>
            <a:r>
              <a:rPr lang="en-US" sz="3200" dirty="0"/>
              <a:t> our children (expose them to truth)</a:t>
            </a:r>
          </a:p>
          <a:p>
            <a:pPr marL="514350" indent="-514350" algn="just">
              <a:buAutoNum type="alphaUcPeriod"/>
            </a:pPr>
            <a:r>
              <a:rPr lang="en-US" sz="3200" dirty="0"/>
              <a:t>We are responsible to </a:t>
            </a:r>
            <a:r>
              <a:rPr lang="en-US" sz="3200" u="sng" dirty="0"/>
              <a:t>encourage</a:t>
            </a:r>
            <a:r>
              <a:rPr lang="en-US" sz="3200" dirty="0"/>
              <a:t> our children (stimulate the on to love and good deeds)</a:t>
            </a:r>
          </a:p>
        </p:txBody>
      </p:sp>
      <p:sp>
        <p:nvSpPr>
          <p:cNvPr id="8" name="TextBox 7">
            <a:extLst>
              <a:ext uri="{FF2B5EF4-FFF2-40B4-BE49-F238E27FC236}">
                <a16:creationId xmlns:a16="http://schemas.microsoft.com/office/drawing/2014/main" id="{4C2D4B72-7C79-4CE8-9A60-E68892EE5968}"/>
              </a:ext>
            </a:extLst>
          </p:cNvPr>
          <p:cNvSpPr txBox="1"/>
          <p:nvPr/>
        </p:nvSpPr>
        <p:spPr>
          <a:xfrm>
            <a:off x="308656" y="5392712"/>
            <a:ext cx="11590636" cy="954107"/>
          </a:xfrm>
          <a:prstGeom prst="rect">
            <a:avLst/>
          </a:prstGeom>
          <a:noFill/>
        </p:spPr>
        <p:txBody>
          <a:bodyPr wrap="square" rtlCol="0">
            <a:spAutoFit/>
          </a:bodyPr>
          <a:lstStyle/>
          <a:p>
            <a:pPr algn="just"/>
            <a:r>
              <a:rPr lang="en-US" sz="2800" i="1" dirty="0"/>
              <a:t>“Fathers, do not provoke your children to anger, but bring them up in the discipline and instruction of the Lord.” (Ephesians 6:4)</a:t>
            </a:r>
            <a:endParaRPr lang="en-US" sz="2800" dirty="0"/>
          </a:p>
        </p:txBody>
      </p:sp>
    </p:spTree>
    <p:extLst>
      <p:ext uri="{BB962C8B-B14F-4D97-AF65-F5344CB8AC3E}">
        <p14:creationId xmlns:p14="http://schemas.microsoft.com/office/powerpoint/2010/main" val="4253600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562</TotalTime>
  <Words>1071</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49</cp:revision>
  <dcterms:created xsi:type="dcterms:W3CDTF">2019-06-22T19:37:39Z</dcterms:created>
  <dcterms:modified xsi:type="dcterms:W3CDTF">2020-01-11T16:24:48Z</dcterms:modified>
</cp:coreProperties>
</file>